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623" r:id="rId5"/>
  </p:sldMasterIdLst>
  <p:notesMasterIdLst>
    <p:notesMasterId r:id="rId76"/>
  </p:notesMasterIdLst>
  <p:handoutMasterIdLst>
    <p:handoutMasterId r:id="rId77"/>
  </p:handoutMasterIdLst>
  <p:sldIdLst>
    <p:sldId id="288" r:id="rId6"/>
    <p:sldId id="4483" r:id="rId7"/>
    <p:sldId id="298" r:id="rId8"/>
    <p:sldId id="259" r:id="rId9"/>
    <p:sldId id="310" r:id="rId10"/>
    <p:sldId id="260" r:id="rId11"/>
    <p:sldId id="257" r:id="rId12"/>
    <p:sldId id="4496" r:id="rId13"/>
    <p:sldId id="289" r:id="rId14"/>
    <p:sldId id="256" r:id="rId15"/>
    <p:sldId id="305" r:id="rId16"/>
    <p:sldId id="4484" r:id="rId17"/>
    <p:sldId id="4486" r:id="rId18"/>
    <p:sldId id="4487" r:id="rId19"/>
    <p:sldId id="306" r:id="rId20"/>
    <p:sldId id="4488" r:id="rId21"/>
    <p:sldId id="4490" r:id="rId22"/>
    <p:sldId id="308" r:id="rId23"/>
    <p:sldId id="4489" r:id="rId24"/>
    <p:sldId id="4491" r:id="rId25"/>
    <p:sldId id="4492" r:id="rId26"/>
    <p:sldId id="4493" r:id="rId27"/>
    <p:sldId id="311" r:id="rId28"/>
    <p:sldId id="4494" r:id="rId29"/>
    <p:sldId id="4495" r:id="rId30"/>
    <p:sldId id="309" r:id="rId31"/>
    <p:sldId id="299" r:id="rId32"/>
    <p:sldId id="4498" r:id="rId33"/>
    <p:sldId id="312" r:id="rId34"/>
    <p:sldId id="313" r:id="rId35"/>
    <p:sldId id="314" r:id="rId36"/>
    <p:sldId id="4499" r:id="rId37"/>
    <p:sldId id="315" r:id="rId38"/>
    <p:sldId id="4500" r:id="rId39"/>
    <p:sldId id="300" r:id="rId40"/>
    <p:sldId id="4501" r:id="rId41"/>
    <p:sldId id="316" r:id="rId42"/>
    <p:sldId id="317" r:id="rId43"/>
    <p:sldId id="318" r:id="rId44"/>
    <p:sldId id="4513" r:id="rId45"/>
    <p:sldId id="4514" r:id="rId46"/>
    <p:sldId id="4502" r:id="rId47"/>
    <p:sldId id="4503" r:id="rId48"/>
    <p:sldId id="319" r:id="rId49"/>
    <p:sldId id="301" r:id="rId50"/>
    <p:sldId id="320" r:id="rId51"/>
    <p:sldId id="4504" r:id="rId52"/>
    <p:sldId id="321" r:id="rId53"/>
    <p:sldId id="4505" r:id="rId54"/>
    <p:sldId id="322" r:id="rId55"/>
    <p:sldId id="323" r:id="rId56"/>
    <p:sldId id="302" r:id="rId57"/>
    <p:sldId id="324" r:id="rId58"/>
    <p:sldId id="325" r:id="rId59"/>
    <p:sldId id="4506" r:id="rId60"/>
    <p:sldId id="4507" r:id="rId61"/>
    <p:sldId id="326" r:id="rId62"/>
    <p:sldId id="4508" r:id="rId63"/>
    <p:sldId id="327" r:id="rId64"/>
    <p:sldId id="4509" r:id="rId65"/>
    <p:sldId id="328" r:id="rId66"/>
    <p:sldId id="4510" r:id="rId67"/>
    <p:sldId id="303" r:id="rId68"/>
    <p:sldId id="329" r:id="rId69"/>
    <p:sldId id="296" r:id="rId70"/>
    <p:sldId id="4511" r:id="rId71"/>
    <p:sldId id="331" r:id="rId72"/>
    <p:sldId id="4512" r:id="rId73"/>
    <p:sldId id="304" r:id="rId74"/>
    <p:sldId id="4476" r:id="rId7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FFCC66"/>
    <a:srgbClr val="FFFF00"/>
    <a:srgbClr val="FFFF99"/>
    <a:srgbClr val="66CCFF"/>
    <a:srgbClr val="FF9933"/>
    <a:srgbClr val="000000"/>
    <a:srgbClr val="505050"/>
    <a:srgbClr val="49635D"/>
    <a:srgbClr val="2C3C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4/27/2021 9:22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3254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0BF7-2F2D-4440-9287-8E0B9ADED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3DF90-A946-47FA-9E7F-B3B357771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26D32-4D27-4F4B-AC69-B277A861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E0230-D8EA-4AF6-8F9F-A7075962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B577D-6DF7-4BD8-B33B-F76F282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35091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CA7D-12C9-4BB3-BD47-082F2E01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596A3-C6F6-4FD4-8AF2-1328BD557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E8D1-D9F7-4A89-9600-8EE21B09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E328C-6839-4946-9D81-D50F449D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564C6-3621-4D9D-A4A2-105E7867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0022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2A4F-0641-4032-84F6-AE5325AC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6DF12-FEEA-4C0A-8A0A-E4357AED6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A3BCC-5CBB-4969-8020-BEEFC3806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D6B77-448E-4D9A-9833-ABF4F6B54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FF29-5CF4-4E69-BDA2-943169E8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0045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25AB-DD04-4057-8DDF-1D5C827A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DE00B-8C04-4573-BF24-D9DCD42D6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9B6D-ED78-4E67-BF33-52BA5DC27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5AF1E-C9B6-4F3B-B946-898B256E8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AEA98-7427-45DB-AF68-FE929841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49BB6-9C5D-45AD-A6D9-4ACC885D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60187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8F42-132D-4437-A8EF-A400FE32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4BD42-D0A7-45AA-B9E1-3FF293FF5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5D75C-B36A-4641-A461-C90123A5A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6DD8E-E51C-464F-8899-1E083DAFA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4328B-D2C5-4C60-845F-55E17C21B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5D1D4-45FF-4195-B768-E703CD20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FD8B2A-6398-4CDE-A99A-79087B369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3ED5B-98E4-4BEF-9D6E-318544DD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48268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5FC5-60AC-41B8-BB4E-B74B5E9D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A60DBF-4D87-48AB-B8FB-B6D85632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A903F-FA26-4204-8322-7DF24FC5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CF619-F282-43FB-9407-068601A6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98585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B0D9F-752B-4ABA-B707-B01AD8BF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2AB9F-8011-400E-8EAD-96F2238C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457B-C764-4CF3-8E82-531EF655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2161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8AA3-27DB-440A-8299-CEFE6F38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2ECF5-ADFF-43AB-957D-9EF53D1D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CE3B1-8A26-4B5A-AB40-7E8D3B955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67330-C833-45CB-9578-DE394EA4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31572-51C0-42BC-B73D-A444B76A4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C1E5B-EEDA-4778-AC1B-87DAF44B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70677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0A40-D2F1-475B-8937-51E1EFA5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90AEA-67B5-4384-B639-906609AE6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488F0-F855-4DCA-9121-55B30D21B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DE2F0-746C-46B7-98A5-BB0C28A7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51694-CDED-4E16-810E-584F23DD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E8EA1-6D15-449F-85C9-6379F1AC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7418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30255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8B09-96F8-4FD5-AB16-A913E2AF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008DD-7317-4ACC-95A1-3AECF1F60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AD94-7ED9-443B-A4DA-258DBF793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E48E1-55A9-4D0E-97E9-78561016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68D7A-E09D-4770-9A4F-7D3214EA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96064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462D26-3E11-415A-A1ED-13BD609BF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2A651C-F433-4D19-942F-20F1EEB8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ADF3B-B5EC-4C3A-BF61-9FA7F3A4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C3439-C02D-4F31-809E-90BB486A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4A4C5-16E6-47A9-9FFB-A80284CD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7509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9425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777671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1579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605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718182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0902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70" r:id="rId2"/>
    <p:sldLayoutId id="2147484553" r:id="rId3"/>
    <p:sldLayoutId id="2147484563" r:id="rId4"/>
    <p:sldLayoutId id="2147484554" r:id="rId5"/>
    <p:sldLayoutId id="2147484555" r:id="rId6"/>
    <p:sldLayoutId id="2147484569" r:id="rId7"/>
    <p:sldLayoutId id="2147484620" r:id="rId8"/>
    <p:sldLayoutId id="2147484621" r:id="rId9"/>
    <p:sldLayoutId id="2147484622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525E0-1C07-477A-81AD-63E0E6825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E0409-ECBA-4BDD-8021-535BF6968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A6C47-9F31-47E5-9461-85B7ADA47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DE6A0-2EBD-4453-AC39-AB6D8028AE55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1FD01-BD08-4EA4-988B-0E2F09288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035EA-BB1E-48DE-A3B7-3DF030212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F8E4-37E2-40B1-BB61-28F7EF2B59F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8C723E-7A12-4F62-BAF6-2A381684B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9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4" r:id="rId1"/>
    <p:sldLayoutId id="2147484625" r:id="rId2"/>
    <p:sldLayoutId id="2147484626" r:id="rId3"/>
    <p:sldLayoutId id="2147484627" r:id="rId4"/>
    <p:sldLayoutId id="2147484628" r:id="rId5"/>
    <p:sldLayoutId id="2147484629" r:id="rId6"/>
    <p:sldLayoutId id="2147484630" r:id="rId7"/>
    <p:sldLayoutId id="2147484631" r:id="rId8"/>
    <p:sldLayoutId id="2147484632" r:id="rId9"/>
    <p:sldLayoutId id="2147484633" r:id="rId10"/>
    <p:sldLayoutId id="2147484634" r:id="rId11"/>
    <p:sldLayoutId id="2147484636" r:id="rId12"/>
    <p:sldLayoutId id="2147484637" r:id="rId13"/>
    <p:sldLayoutId id="2147484638" r:id="rId14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49" userDrawn="1">
          <p15:clr>
            <a:srgbClr val="C35EA4"/>
          </p15:clr>
        </p15:guide>
        <p15:guide id="2" pos="1528" userDrawn="1">
          <p15:clr>
            <a:srgbClr val="C35EA4"/>
          </p15:clr>
        </p15:guide>
        <p15:guide id="3" pos="2621" userDrawn="1">
          <p15:clr>
            <a:srgbClr val="C35EA4"/>
          </p15:clr>
        </p15:guide>
        <p15:guide id="4" pos="2765" userDrawn="1">
          <p15:clr>
            <a:srgbClr val="C35EA4"/>
          </p15:clr>
        </p15:guide>
        <p15:guide id="5" pos="3854" userDrawn="1">
          <p15:clr>
            <a:srgbClr val="C35EA4"/>
          </p15:clr>
        </p15:guide>
        <p15:guide id="6" pos="4003" userDrawn="1">
          <p15:clr>
            <a:srgbClr val="C35EA4"/>
          </p15:clr>
        </p15:guide>
        <p15:guide id="7" pos="5083" userDrawn="1">
          <p15:clr>
            <a:srgbClr val="C35EA4"/>
          </p15:clr>
        </p15:guide>
        <p15:guide id="8" pos="5230" userDrawn="1">
          <p15:clr>
            <a:srgbClr val="C35EA4"/>
          </p15:clr>
        </p15:guide>
        <p15:guide id="9" pos="6323" userDrawn="1">
          <p15:clr>
            <a:srgbClr val="C35EA4"/>
          </p15:clr>
        </p15:guide>
        <p15:guide id="10" pos="6469" userDrawn="1">
          <p15:clr>
            <a:srgbClr val="C35EA4"/>
          </p15:clr>
        </p15:guide>
        <p15:guide id="11" pos="293" userDrawn="1">
          <p15:clr>
            <a:srgbClr val="F26B43"/>
          </p15:clr>
        </p15:guide>
        <p15:guide id="12" pos="7565" userDrawn="1">
          <p15:clr>
            <a:srgbClr val="F26B43"/>
          </p15:clr>
        </p15:guide>
        <p15:guide id="13" orient="horz" pos="751" userDrawn="1">
          <p15:clr>
            <a:srgbClr val="5ACBF0"/>
          </p15:clr>
        </p15:guide>
        <p15:guide id="14" orient="horz" pos="1387" userDrawn="1">
          <p15:clr>
            <a:srgbClr val="5ACBF0"/>
          </p15:clr>
        </p15:guide>
        <p15:guide id="15" orient="horz" pos="605" userDrawn="1">
          <p15:clr>
            <a:srgbClr val="5ACBF0"/>
          </p15:clr>
        </p15:guide>
        <p15:guide id="16" orient="horz" pos="1514" userDrawn="1">
          <p15:clr>
            <a:srgbClr val="5ACBF0"/>
          </p15:clr>
        </p15:guide>
        <p15:guide id="17" orient="horz" pos="2130" userDrawn="1">
          <p15:clr>
            <a:srgbClr val="5ACBF0"/>
          </p15:clr>
        </p15:guide>
        <p15:guide id="18" orient="horz" pos="2299" userDrawn="1">
          <p15:clr>
            <a:srgbClr val="5ACBF0"/>
          </p15:clr>
        </p15:guide>
        <p15:guide id="19" orient="horz" pos="283" userDrawn="1">
          <p15:clr>
            <a:srgbClr val="F26B43"/>
          </p15:clr>
        </p15:guide>
        <p15:guide id="20" orient="horz" pos="4120" userDrawn="1">
          <p15:clr>
            <a:srgbClr val="F26B43"/>
          </p15:clr>
        </p15:guide>
        <p15:guide id="21" orient="horz" pos="2891" userDrawn="1">
          <p15:clr>
            <a:srgbClr val="5ACBF0"/>
          </p15:clr>
        </p15:guide>
        <p15:guide id="22" orient="horz" pos="3019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F86BF5-DCCF-44B8-ACF9-8F2A0EC3D662}"/>
              </a:ext>
            </a:extLst>
          </p:cNvPr>
          <p:cNvSpPr/>
          <p:nvPr/>
        </p:nvSpPr>
        <p:spPr>
          <a:xfrm>
            <a:off x="882" y="0"/>
            <a:ext cx="12434711" cy="1684119"/>
          </a:xfrm>
          <a:prstGeom prst="rect">
            <a:avLst/>
          </a:prstGeom>
          <a:gradFill>
            <a:gsLst>
              <a:gs pos="0">
                <a:srgbClr val="FCE664"/>
              </a:gs>
              <a:gs pos="63000">
                <a:srgbClr val="F0B514"/>
              </a:gs>
              <a:gs pos="32000">
                <a:srgbClr val="F2C811"/>
              </a:gs>
              <a:gs pos="99000">
                <a:srgbClr val="EEA616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5D245C-7AD4-4F23-A267-4BF17F6B27DB}"/>
              </a:ext>
            </a:extLst>
          </p:cNvPr>
          <p:cNvGrpSpPr/>
          <p:nvPr/>
        </p:nvGrpSpPr>
        <p:grpSpPr>
          <a:xfrm>
            <a:off x="882" y="1798223"/>
            <a:ext cx="5422749" cy="4690180"/>
            <a:chOff x="-19327" y="1384917"/>
            <a:chExt cx="4871120" cy="4213072"/>
          </a:xfrm>
        </p:grpSpPr>
        <p:pic>
          <p:nvPicPr>
            <p:cNvPr id="18" name="Shape 689">
              <a:extLst>
                <a:ext uri="{FF2B5EF4-FFF2-40B4-BE49-F238E27FC236}">
                  <a16:creationId xmlns:a16="http://schemas.microsoft.com/office/drawing/2014/main" id="{DD32260E-558C-4834-99A7-7F2EB8AC67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7412" t="13485" r="4790" b="18875"/>
            <a:stretch/>
          </p:blipFill>
          <p:spPr>
            <a:xfrm>
              <a:off x="-19325" y="1384917"/>
              <a:ext cx="4871118" cy="4213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690">
              <a:extLst>
                <a:ext uri="{FF2B5EF4-FFF2-40B4-BE49-F238E27FC236}">
                  <a16:creationId xmlns:a16="http://schemas.microsoft.com/office/drawing/2014/main" id="{1DF0868F-EDFB-48C0-8765-78926780FE47}"/>
                </a:ext>
              </a:extLst>
            </p:cNvPr>
            <p:cNvSpPr/>
            <p:nvPr/>
          </p:nvSpPr>
          <p:spPr>
            <a:xfrm>
              <a:off x="-19327" y="1695545"/>
              <a:ext cx="4098756" cy="328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93246" tIns="46610" rIns="93246" bIns="46610" anchor="ctr" anchorCtr="0">
              <a:noAutofit/>
            </a:bodyPr>
            <a:lstStyle/>
            <a:p>
              <a:pPr algn="ctr"/>
              <a:endParaRPr sz="3672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Shape 690">
              <a:extLst>
                <a:ext uri="{FF2B5EF4-FFF2-40B4-BE49-F238E27FC236}">
                  <a16:creationId xmlns:a16="http://schemas.microsoft.com/office/drawing/2014/main" id="{FB4B6084-77A7-4AFA-9E07-372EAB402BAB}"/>
                </a:ext>
              </a:extLst>
            </p:cNvPr>
            <p:cNvSpPr/>
            <p:nvPr/>
          </p:nvSpPr>
          <p:spPr>
            <a:xfrm>
              <a:off x="-19325" y="1688892"/>
              <a:ext cx="4098753" cy="329163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lIns="93246" tIns="46610" rIns="93246" bIns="46610" anchor="ctr" anchorCtr="0">
              <a:noAutofit/>
            </a:bodyPr>
            <a:lstStyle/>
            <a:p>
              <a:pPr algn="ctr"/>
              <a:endParaRPr sz="3672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10126440" y="11781"/>
            <a:ext cx="2234646" cy="12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43" dirty="0">
                <a:solidFill>
                  <a:srgbClr val="23303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711217" y="240158"/>
            <a:ext cx="1257108" cy="1016197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rgbClr val="233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4868737" y="2666117"/>
            <a:ext cx="7259273" cy="22070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731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  <a:endParaRPr lang="en-US" sz="6119" b="1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5423630" y="5230298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B149B-50AF-4E0B-B6F4-C8F5AF31B9D2}"/>
              </a:ext>
            </a:extLst>
          </p:cNvPr>
          <p:cNvGrpSpPr/>
          <p:nvPr/>
        </p:nvGrpSpPr>
        <p:grpSpPr>
          <a:xfrm>
            <a:off x="1070264" y="3115120"/>
            <a:ext cx="7502236" cy="3214294"/>
            <a:chOff x="924791" y="2710139"/>
            <a:chExt cx="8541327" cy="36594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924791" y="2710139"/>
              <a:ext cx="8541327" cy="365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F5C08E-168B-4AC6-8BE2-849301CF77BB}"/>
                </a:ext>
              </a:extLst>
            </p:cNvPr>
            <p:cNvGrpSpPr/>
            <p:nvPr/>
          </p:nvGrpSpPr>
          <p:grpSpPr>
            <a:xfrm>
              <a:off x="1100258" y="2899062"/>
              <a:ext cx="8109095" cy="3276463"/>
              <a:chOff x="277616" y="1527666"/>
              <a:chExt cx="11262617" cy="49620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6E794B6-F65B-4A6D-A752-6F65593E0F4A}"/>
                  </a:ext>
                </a:extLst>
              </p:cNvPr>
              <p:cNvSpPr/>
              <p:nvPr/>
            </p:nvSpPr>
            <p:spPr>
              <a:xfrm>
                <a:off x="4433938" y="1527666"/>
                <a:ext cx="3104040" cy="1149288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AppOwnsDataAdmin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D70440-8042-4677-94A8-7ED1DFF9CC39}"/>
                  </a:ext>
                </a:extLst>
              </p:cNvPr>
              <p:cNvGrpSpPr/>
              <p:nvPr/>
            </p:nvGrpSpPr>
            <p:grpSpPr>
              <a:xfrm>
                <a:off x="7681500" y="2676954"/>
                <a:ext cx="3858733" cy="1693049"/>
                <a:chOff x="7776839" y="1735951"/>
                <a:chExt cx="3858733" cy="169304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85EA9BD-5888-47CA-AC2D-6064A3B5227E}"/>
                    </a:ext>
                  </a:extLst>
                </p:cNvPr>
                <p:cNvSpPr/>
                <p:nvPr/>
              </p:nvSpPr>
              <p:spPr>
                <a:xfrm>
                  <a:off x="8531532" y="2439323"/>
                  <a:ext cx="3104040" cy="989677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Power BI REST API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9A7118FE-572C-4BBC-B09B-577463904EA5}"/>
                    </a:ext>
                  </a:extLst>
                </p:cNvPr>
                <p:cNvCxnSpPr/>
                <p:nvPr/>
              </p:nvCxnSpPr>
              <p:spPr>
                <a:xfrm>
                  <a:off x="7776839" y="1735951"/>
                  <a:ext cx="648070" cy="65916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F67ED-D310-4AD1-9D0D-129E0DC0C9A7}"/>
                  </a:ext>
                </a:extLst>
              </p:cNvPr>
              <p:cNvGrpSpPr/>
              <p:nvPr/>
            </p:nvGrpSpPr>
            <p:grpSpPr>
              <a:xfrm>
                <a:off x="4829455" y="2816040"/>
                <a:ext cx="2246045" cy="1768874"/>
                <a:chOff x="4939497" y="1875037"/>
                <a:chExt cx="2246045" cy="1768874"/>
              </a:xfrm>
            </p:grpSpPr>
            <p:sp>
              <p:nvSpPr>
                <p:cNvPr id="6" name="Flowchart: Magnetic Disk 5">
                  <a:extLst>
                    <a:ext uri="{FF2B5EF4-FFF2-40B4-BE49-F238E27FC236}">
                      <a16:creationId xmlns:a16="http://schemas.microsoft.com/office/drawing/2014/main" id="{5DC72B79-5F80-4A3B-8295-0F7D97C3705A}"/>
                    </a:ext>
                  </a:extLst>
                </p:cNvPr>
                <p:cNvSpPr/>
                <p:nvPr/>
              </p:nvSpPr>
              <p:spPr>
                <a:xfrm>
                  <a:off x="4939497" y="2494624"/>
                  <a:ext cx="2246045" cy="1149287"/>
                </a:xfrm>
                <a:prstGeom prst="flowChartMagneticDisk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AppOwnsDataDB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EACD6DB-53A8-4DF9-B8F5-DC634E87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1875038"/>
                  <a:ext cx="0" cy="520083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274303F-3851-43CE-9265-4316BD91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875037"/>
                  <a:ext cx="0" cy="520083"/>
                </a:xfrm>
                <a:prstGeom prst="straightConnector1">
                  <a:avLst/>
                </a:prstGeom>
                <a:ln w="38100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55DFB2-0736-4F2A-92A5-DEBDACF08E59}"/>
                  </a:ext>
                </a:extLst>
              </p:cNvPr>
              <p:cNvGrpSpPr/>
              <p:nvPr/>
            </p:nvGrpSpPr>
            <p:grpSpPr>
              <a:xfrm>
                <a:off x="277616" y="4581739"/>
                <a:ext cx="8051954" cy="1907961"/>
                <a:chOff x="372955" y="3643911"/>
                <a:chExt cx="8051954" cy="190796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8CB3C36-9934-40C4-99A2-E5EEC6404608}"/>
                    </a:ext>
                  </a:extLst>
                </p:cNvPr>
                <p:cNvSpPr/>
                <p:nvPr/>
              </p:nvSpPr>
              <p:spPr>
                <a:xfrm>
                  <a:off x="4472958" y="4402584"/>
                  <a:ext cx="3104040" cy="1149288"/>
                </a:xfrm>
                <a:prstGeom prst="roundRect">
                  <a:avLst/>
                </a:prstGeom>
                <a:solidFill>
                  <a:schemeClr val="accent3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AppOwnsDataWebAPI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47480CB-EE2C-453B-B7C0-CCC8D6CCD565}"/>
                    </a:ext>
                  </a:extLst>
                </p:cNvPr>
                <p:cNvSpPr/>
                <p:nvPr/>
              </p:nvSpPr>
              <p:spPr>
                <a:xfrm>
                  <a:off x="372955" y="4402584"/>
                  <a:ext cx="3104040" cy="1149288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AppOwnsDataClient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44C6C57-B1F6-4F97-B940-80D846FB4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3758583"/>
                  <a:ext cx="0" cy="520083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8FDF14D-09C3-433D-9833-E93BCECEB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58582"/>
                  <a:ext cx="0" cy="520083"/>
                </a:xfrm>
                <a:prstGeom prst="straightConnector1">
                  <a:avLst/>
                </a:prstGeom>
                <a:ln w="38100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4777AF5-79C4-467C-A992-E36676F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9118" y="3643911"/>
                  <a:ext cx="765791" cy="72686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11A943-701C-4E45-92CF-823F71A12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4233" y="4977228"/>
                  <a:ext cx="656207" cy="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461939"/>
          </a:xfrm>
        </p:spPr>
        <p:txBody>
          <a:bodyPr/>
          <a:lstStyle/>
          <a:p>
            <a:r>
              <a:rPr lang="en-US" sz="2000" b="1" dirty="0"/>
              <a:t>AppOwnsDataAdmin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administrative app to create tenants and manage user permissions.</a:t>
            </a:r>
          </a:p>
          <a:p>
            <a:r>
              <a:rPr lang="en-US" sz="2000" b="1" dirty="0"/>
              <a:t>AppOwnsDataClient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customer-facing SPA used to view and author reports.</a:t>
            </a:r>
          </a:p>
          <a:p>
            <a:r>
              <a:rPr lang="en-US" sz="2000" b="1" dirty="0"/>
              <a:t>AppOwnsDataWebApi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custom Web API used by the AppOwnsDataClient application.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79B6C0-806D-4EB8-A619-6B953A6A52C8}"/>
              </a:ext>
            </a:extLst>
          </p:cNvPr>
          <p:cNvSpPr/>
          <p:nvPr/>
        </p:nvSpPr>
        <p:spPr bwMode="auto">
          <a:xfrm>
            <a:off x="1027102" y="2823824"/>
            <a:ext cx="7772400" cy="34329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159292"/>
          </a:xfrm>
        </p:spPr>
        <p:txBody>
          <a:bodyPr/>
          <a:lstStyle/>
          <a:p>
            <a:r>
              <a:rPr lang="en-US" dirty="0"/>
              <a:t>Provision tenant using Power BI REST API</a:t>
            </a:r>
          </a:p>
          <a:p>
            <a:r>
              <a:rPr lang="en-US" dirty="0"/>
              <a:t>Adds a record to AppOwnsDataDB for each customer tenant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C5C9A3-1157-4110-B6F4-05ABDF080AE9}"/>
              </a:ext>
            </a:extLst>
          </p:cNvPr>
          <p:cNvSpPr/>
          <p:nvPr/>
        </p:nvSpPr>
        <p:spPr>
          <a:xfrm>
            <a:off x="5674187" y="3038970"/>
            <a:ext cx="2867793" cy="117216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latin typeface="Arial Black" panose="020B0A04020102020204" pitchFamily="34" charset="0"/>
              </a:rPr>
              <a:t>Power BI REST API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97EB89-F6C8-4B78-AE32-C9558A040A8C}"/>
              </a:ext>
            </a:extLst>
          </p:cNvPr>
          <p:cNvSpPr/>
          <p:nvPr/>
        </p:nvSpPr>
        <p:spPr>
          <a:xfrm>
            <a:off x="1263845" y="3038970"/>
            <a:ext cx="2867793" cy="1172166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latin typeface="Arial Black" panose="020B0A04020102020204" pitchFamily="34" charset="0"/>
              </a:rPr>
              <a:t>AppOwnsDataAdmin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1B98DA-C2C4-47BD-9B7E-411AE87CEE9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31637" y="3625053"/>
            <a:ext cx="15425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48BB73D-A9FA-4302-9635-DA7C27018C97}"/>
              </a:ext>
            </a:extLst>
          </p:cNvPr>
          <p:cNvSpPr/>
          <p:nvPr/>
        </p:nvSpPr>
        <p:spPr>
          <a:xfrm>
            <a:off x="1652147" y="4918956"/>
            <a:ext cx="2100622" cy="1172166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1400E3-A95A-48F2-9B53-5D5093C95716}"/>
              </a:ext>
            </a:extLst>
          </p:cNvPr>
          <p:cNvCxnSpPr>
            <a:cxnSpLocks/>
          </p:cNvCxnSpPr>
          <p:nvPr/>
        </p:nvCxnSpPr>
        <p:spPr>
          <a:xfrm>
            <a:off x="2640025" y="4293312"/>
            <a:ext cx="0" cy="530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D8466E-8538-46E1-AE6D-DCC456FD0D37}"/>
              </a:ext>
            </a:extLst>
          </p:cNvPr>
          <p:cNvCxnSpPr>
            <a:cxnSpLocks/>
          </p:cNvCxnSpPr>
          <p:nvPr/>
        </p:nvCxnSpPr>
        <p:spPr>
          <a:xfrm>
            <a:off x="2786405" y="4293311"/>
            <a:ext cx="0" cy="530437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0ECF134-D9A1-445A-86AC-0196241D9845}"/>
              </a:ext>
            </a:extLst>
          </p:cNvPr>
          <p:cNvSpPr/>
          <p:nvPr/>
        </p:nvSpPr>
        <p:spPr>
          <a:xfrm>
            <a:off x="4361763" y="3267403"/>
            <a:ext cx="1082296" cy="715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Azure AD Service App</a:t>
            </a:r>
          </a:p>
        </p:txBody>
      </p: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937151"/>
          </a:xfrm>
        </p:spPr>
        <p:txBody>
          <a:bodyPr/>
          <a:lstStyle/>
          <a:p>
            <a:r>
              <a:rPr lang="en-US" dirty="0"/>
              <a:t>Provisioning a new customer tenant</a:t>
            </a:r>
          </a:p>
          <a:p>
            <a:pPr lvl="1"/>
            <a:r>
              <a:rPr lang="en-US" dirty="0"/>
              <a:t>create a Power BI workspace</a:t>
            </a:r>
          </a:p>
          <a:p>
            <a:pPr lvl="1"/>
            <a:r>
              <a:rPr lang="en-US" dirty="0"/>
              <a:t>assign workspace to a dedicated capacity</a:t>
            </a:r>
          </a:p>
          <a:p>
            <a:pPr lvl="1"/>
            <a:r>
              <a:rPr lang="en-US" dirty="0"/>
              <a:t>import PBIX files</a:t>
            </a:r>
          </a:p>
          <a:p>
            <a:pPr lvl="1"/>
            <a:r>
              <a:rPr lang="en-US" dirty="0"/>
              <a:t>patch datasource credentials</a:t>
            </a:r>
          </a:p>
          <a:p>
            <a:pPr lvl="1"/>
            <a:r>
              <a:rPr lang="en-US" dirty="0"/>
              <a:t>start dataset refresh operations</a:t>
            </a:r>
          </a:p>
          <a:p>
            <a:pPr lvl="1"/>
            <a:r>
              <a:rPr lang="en-US" dirty="0"/>
              <a:t>create and bind gateway datasources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D64FD-D720-4A40-AF45-12C9B8FE42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00608"/>
            <a:ext cx="5854101" cy="26175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3990795" y="3901066"/>
            <a:ext cx="8020426" cy="2877706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70DA7-8166-4BE6-9697-62CF24FE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4" y="1244679"/>
            <a:ext cx="6941128" cy="2389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8846D-BCC0-40FA-AAE9-50BCB9B5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00" y="3867245"/>
            <a:ext cx="6218238" cy="26235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5928530" y="2059911"/>
            <a:ext cx="743578" cy="4521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581585-1DE2-4047-85C4-F49F02972903}"/>
              </a:ext>
            </a:extLst>
          </p:cNvPr>
          <p:cNvGrpSpPr/>
          <p:nvPr/>
        </p:nvGrpSpPr>
        <p:grpSpPr>
          <a:xfrm>
            <a:off x="731400" y="5120354"/>
            <a:ext cx="6706840" cy="1416971"/>
            <a:chOff x="588263" y="1235794"/>
            <a:chExt cx="7024256" cy="17145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0AA341-DB24-421E-BC1E-98F10F48F208}"/>
                </a:ext>
              </a:extLst>
            </p:cNvPr>
            <p:cNvSpPr/>
            <p:nvPr/>
          </p:nvSpPr>
          <p:spPr bwMode="auto">
            <a:xfrm>
              <a:off x="588263" y="1235794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A01EA3-C739-4672-A814-A8ADD674BA00}"/>
                </a:ext>
              </a:extLst>
            </p:cNvPr>
            <p:cNvSpPr/>
            <p:nvPr/>
          </p:nvSpPr>
          <p:spPr>
            <a:xfrm>
              <a:off x="4831107" y="1513263"/>
              <a:ext cx="2579185" cy="117216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A345FC9-FE9F-441A-8DE9-00BBBDE08E1E}"/>
                </a:ext>
              </a:extLst>
            </p:cNvPr>
            <p:cNvSpPr/>
            <p:nvPr/>
          </p:nvSpPr>
          <p:spPr>
            <a:xfrm>
              <a:off x="800494" y="1513263"/>
              <a:ext cx="2579185" cy="11721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6238558-F45F-44BE-88C0-176FF60813E0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3379679" y="2099347"/>
              <a:ext cx="14514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2B2066-2288-4763-88AA-6BF36495B401}"/>
                </a:ext>
              </a:extLst>
            </p:cNvPr>
            <p:cNvSpPr/>
            <p:nvPr/>
          </p:nvSpPr>
          <p:spPr>
            <a:xfrm>
              <a:off x="3650763" y="1741697"/>
              <a:ext cx="973376" cy="715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48" y="1048069"/>
            <a:ext cx="6867345" cy="3784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D834-E823-479B-BE28-D326291C2E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26" y="1133883"/>
            <a:ext cx="5168301" cy="284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7" y="1011198"/>
            <a:ext cx="5210175" cy="2847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31" y="1219159"/>
            <a:ext cx="1596349" cy="27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80132"/>
            <a:ext cx="5168301" cy="28478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045923" y="1947439"/>
            <a:ext cx="1596349" cy="987137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02409E-ECA4-4CA8-B227-CC632EA91DBF}"/>
              </a:ext>
            </a:extLst>
          </p:cNvPr>
          <p:cNvSpPr/>
          <p:nvPr/>
        </p:nvSpPr>
        <p:spPr bwMode="auto">
          <a:xfrm>
            <a:off x="588263" y="1535839"/>
            <a:ext cx="10952013" cy="3397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373794-1E5E-4BBC-90F9-6E6002CE7AC2}"/>
              </a:ext>
            </a:extLst>
          </p:cNvPr>
          <p:cNvSpPr/>
          <p:nvPr/>
        </p:nvSpPr>
        <p:spPr>
          <a:xfrm>
            <a:off x="8747605" y="1725696"/>
            <a:ext cx="2579185" cy="117216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Power BI REST 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39F322-28C7-474C-9639-6239498121D9}"/>
              </a:ext>
            </a:extLst>
          </p:cNvPr>
          <p:cNvSpPr/>
          <p:nvPr/>
        </p:nvSpPr>
        <p:spPr>
          <a:xfrm>
            <a:off x="4781108" y="1725696"/>
            <a:ext cx="2579185" cy="1172166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C2B0EC-327D-49FE-999B-8CA2D8604C2A}"/>
              </a:ext>
            </a:extLst>
          </p:cNvPr>
          <p:cNvSpPr/>
          <p:nvPr/>
        </p:nvSpPr>
        <p:spPr>
          <a:xfrm>
            <a:off x="750495" y="1725696"/>
            <a:ext cx="2579185" cy="117216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01911-E703-4F06-80CC-FFB6F615E153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7360294" y="2311780"/>
            <a:ext cx="13873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AD92A4-4311-4078-AFE4-1AC5B41896EC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329680" y="2311780"/>
            <a:ext cx="14514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BA2BF-974D-48D1-9B2C-EF3FA27550BA}"/>
              </a:ext>
            </a:extLst>
          </p:cNvPr>
          <p:cNvSpPr/>
          <p:nvPr/>
        </p:nvSpPr>
        <p:spPr>
          <a:xfrm>
            <a:off x="5219912" y="3605682"/>
            <a:ext cx="1889220" cy="1172166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A88E38-86A8-42F6-9D3E-35F4F4B31532}"/>
              </a:ext>
            </a:extLst>
          </p:cNvPr>
          <p:cNvCxnSpPr>
            <a:cxnSpLocks/>
          </p:cNvCxnSpPr>
          <p:nvPr/>
        </p:nvCxnSpPr>
        <p:spPr>
          <a:xfrm>
            <a:off x="6108372" y="2980038"/>
            <a:ext cx="0" cy="530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0E685-E7E0-44F7-9143-853168F39492}"/>
              </a:ext>
            </a:extLst>
          </p:cNvPr>
          <p:cNvCxnSpPr>
            <a:cxnSpLocks/>
          </p:cNvCxnSpPr>
          <p:nvPr/>
        </p:nvCxnSpPr>
        <p:spPr>
          <a:xfrm>
            <a:off x="6240021" y="2980037"/>
            <a:ext cx="0" cy="53043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97A10-0DDB-42E9-9A2C-6ED203611E89}"/>
              </a:ext>
            </a:extLst>
          </p:cNvPr>
          <p:cNvSpPr/>
          <p:nvPr/>
        </p:nvSpPr>
        <p:spPr>
          <a:xfrm>
            <a:off x="3600764" y="1954130"/>
            <a:ext cx="973376" cy="715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2" dirty="0">
                <a:solidFill>
                  <a:schemeClr val="tx1"/>
                </a:solidFill>
              </a:rPr>
              <a:t>Azure AD Client App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A43C88-694C-4F8D-9649-FC02AEA7778A}"/>
              </a:ext>
            </a:extLst>
          </p:cNvPr>
          <p:cNvSpPr/>
          <p:nvPr/>
        </p:nvSpPr>
        <p:spPr>
          <a:xfrm>
            <a:off x="7567260" y="1954130"/>
            <a:ext cx="973376" cy="715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2" dirty="0">
                <a:solidFill>
                  <a:schemeClr val="tx1"/>
                </a:solidFill>
              </a:rPr>
              <a:t>Azure AD Service App</a:t>
            </a:r>
          </a:p>
        </p:txBody>
      </p: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DB875-0E57-4E49-A941-88D3C3B749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40" y="1421206"/>
            <a:ext cx="7067911" cy="2943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9189A-211C-479A-A851-48B14958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96" y="2094604"/>
            <a:ext cx="7522067" cy="4645496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98933"/>
            <a:ext cx="8984647" cy="166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4" y="1417091"/>
            <a:ext cx="7477138" cy="1855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68651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45731"/>
            <a:ext cx="8487949" cy="3043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71858-5E0C-44DA-8354-5232842FA5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83959"/>
            <a:ext cx="9175636" cy="2313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45244"/>
            <a:ext cx="9029453" cy="337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41482"/>
            <a:ext cx="4766394" cy="40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92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Create an Azure AD security group named Power BI Apps</a:t>
            </a:r>
          </a:p>
          <a:p>
            <a:pPr lvl="0"/>
            <a:r>
              <a:rPr lang="en-US" dirty="0"/>
              <a:t>Configure Power BI tenant-level settings for service principal access</a:t>
            </a:r>
          </a:p>
          <a:p>
            <a:pPr lvl="0"/>
            <a:r>
              <a:rPr lang="en-US" dirty="0"/>
              <a:t>Create the Azure AD Application named App-Owns-Data Service App</a:t>
            </a:r>
          </a:p>
          <a:p>
            <a:pPr lvl="0"/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36704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90853"/>
            <a:ext cx="2260512" cy="147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6" y="1390853"/>
            <a:ext cx="4503008" cy="29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30" y="1390853"/>
            <a:ext cx="3474720" cy="3057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" y="1312861"/>
            <a:ext cx="6436199" cy="243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600" y="1312861"/>
            <a:ext cx="4339423" cy="2435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45064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3" y="1289676"/>
            <a:ext cx="6588731" cy="259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4048241"/>
            <a:ext cx="6499043" cy="199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53" y="1289676"/>
            <a:ext cx="4145399" cy="3262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99" y="1305230"/>
            <a:ext cx="4586771" cy="417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639" y="1305230"/>
            <a:ext cx="6800528" cy="2063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154984"/>
          </a:xfrm>
        </p:spPr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0" y="1233789"/>
            <a:ext cx="9292695" cy="304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9" y="4501236"/>
            <a:ext cx="4713410" cy="1938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549690"/>
          </a:xfrm>
        </p:spPr>
        <p:txBody>
          <a:bodyPr/>
          <a:lstStyle/>
          <a:p>
            <a:r>
              <a:rPr lang="en-US" sz="2000" dirty="0"/>
              <a:t>AppOwnsDataAdmin</a:t>
            </a:r>
          </a:p>
          <a:p>
            <a:pPr lvl="1"/>
            <a:r>
              <a:rPr lang="en-US" sz="1800" dirty="0"/>
              <a:t>ASP.NET MVC Web Application built using .NET 5</a:t>
            </a:r>
          </a:p>
          <a:p>
            <a:r>
              <a:rPr lang="en-US" sz="2000" dirty="0" err="1"/>
              <a:t>AppOwnsClient</a:t>
            </a:r>
            <a:endParaRPr lang="en-US" sz="2000" dirty="0"/>
          </a:p>
          <a:p>
            <a:pPr lvl="1"/>
            <a:r>
              <a:rPr lang="en-US" sz="1800" dirty="0"/>
              <a:t>Single page application built using HTML, CSS and Typescript</a:t>
            </a:r>
          </a:p>
          <a:p>
            <a:r>
              <a:rPr lang="en-US" sz="2000" dirty="0"/>
              <a:t>AppOwnsDataShared</a:t>
            </a:r>
          </a:p>
          <a:p>
            <a:pPr lvl="1"/>
            <a:r>
              <a:rPr lang="en-US" sz="1800" dirty="0"/>
              <a:t>Class library project used to generate AppOwnsDataDB</a:t>
            </a:r>
          </a:p>
          <a:p>
            <a:r>
              <a:rPr lang="en-US" sz="2000" dirty="0"/>
              <a:t>AppOwnsDataWebApi</a:t>
            </a:r>
          </a:p>
          <a:p>
            <a:pPr lvl="1"/>
            <a:r>
              <a:rPr lang="en-US" sz="1800" dirty="0"/>
              <a:t>ASP.NET Web API which provides embedding data to AppOwnsDataClient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916" y="1378083"/>
            <a:ext cx="3729811" cy="1824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AppOwnsDataAdmin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32" y="1223343"/>
            <a:ext cx="11060206" cy="3861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398631" y="2798270"/>
            <a:ext cx="5833940" cy="3480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053302"/>
          </a:xfrm>
        </p:spPr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829299" y="3279862"/>
            <a:ext cx="509498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402772" y="3279862"/>
            <a:ext cx="354685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6068291" y="3897804"/>
            <a:ext cx="2377892" cy="1803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388364" y="4302203"/>
            <a:ext cx="1863798" cy="5014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388364" y="5035357"/>
            <a:ext cx="1863798" cy="5014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667725" y="4380581"/>
            <a:ext cx="2050410" cy="3446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408733" y="4051477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639658" y="5148801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252162" y="4552929"/>
            <a:ext cx="415563" cy="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3125945" y="3522009"/>
            <a:ext cx="1340787" cy="794824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15" y="4544705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8211" y="3991281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320263" y="4806839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5308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AppOwnsDataDB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7FFDC-B064-4B1A-81A2-5104EA00B5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35767"/>
            <a:ext cx="3232409" cy="159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B6D71C-DF49-4079-9B35-E565AC3D3F3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2834146"/>
            <a:ext cx="2740423" cy="16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07B21-FDB7-48E2-A6F6-0735B6A643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4440887"/>
            <a:ext cx="3157798" cy="2207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B15ABA-E406-4648-A731-5D25AA56417C}"/>
              </a:ext>
            </a:extLst>
          </p:cNvPr>
          <p:cNvGrpSpPr/>
          <p:nvPr/>
        </p:nvGrpSpPr>
        <p:grpSpPr>
          <a:xfrm>
            <a:off x="3689262" y="1275830"/>
            <a:ext cx="7917521" cy="3921992"/>
            <a:chOff x="3689262" y="1275830"/>
            <a:chExt cx="7917521" cy="39219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B72E9-4161-44F5-814E-E7EFCF29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8867" y="1275830"/>
              <a:ext cx="3367916" cy="3921992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C75F387-068E-4520-B895-608A92F19CED}"/>
                </a:ext>
              </a:extLst>
            </p:cNvPr>
            <p:cNvSpPr/>
            <p:nvPr/>
          </p:nvSpPr>
          <p:spPr>
            <a:xfrm>
              <a:off x="3689262" y="3092305"/>
              <a:ext cx="4549605" cy="88425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278C229-DC36-4B45-880F-DDFA403D32BE}"/>
                </a:ext>
              </a:extLst>
            </p:cNvPr>
            <p:cNvSpPr/>
            <p:nvPr/>
          </p:nvSpPr>
          <p:spPr bwMode="auto">
            <a:xfrm>
              <a:off x="4413565" y="2834146"/>
              <a:ext cx="2740423" cy="1400574"/>
            </a:xfrm>
            <a:prstGeom prst="round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Entity Framework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57772-9EF7-4DF9-A959-CF2728E9E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" y="1247313"/>
            <a:ext cx="7775567" cy="237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" y="3880448"/>
            <a:ext cx="6044072" cy="2656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580312"/>
            <a:ext cx="3588882" cy="411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010" y="1580312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C27F03-79D4-4526-B03A-3412E4E98EA8}"/>
              </a:ext>
            </a:extLst>
          </p:cNvPr>
          <p:cNvGrpSpPr/>
          <p:nvPr/>
        </p:nvGrpSpPr>
        <p:grpSpPr>
          <a:xfrm>
            <a:off x="442275" y="1233878"/>
            <a:ext cx="6118074" cy="3508357"/>
            <a:chOff x="1234382" y="2206643"/>
            <a:chExt cx="4190365" cy="24029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F6D4D7-8BC2-49E6-8E00-DEC36E2FB61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2206643"/>
              <a:ext cx="4190365" cy="85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24DAB4-A095-482F-9CD9-95A63F236DC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3302107"/>
              <a:ext cx="3903980" cy="13074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241" y="1233878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5" y="1241713"/>
            <a:ext cx="5476240" cy="214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5" y="3610957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54" y="5522885"/>
            <a:ext cx="11975966" cy="920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D490C-92E2-476A-89ED-99747940FD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" y="1163667"/>
            <a:ext cx="9467740" cy="5259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20" y="1257819"/>
            <a:ext cx="3273202" cy="223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1365292"/>
            <a:ext cx="4350477" cy="319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4699758"/>
            <a:ext cx="5374746" cy="2102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3448"/>
            <a:ext cx="5454524" cy="298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23" y="2999441"/>
            <a:ext cx="3966355" cy="22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B5779-5661-449A-B458-BDF7562E28D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23" y="1303448"/>
            <a:ext cx="5048660" cy="1271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CE4D62-D08E-4B71-AD9D-8AAE4D5F7E6F}"/>
              </a:ext>
            </a:extLst>
          </p:cNvPr>
          <p:cNvGrpSpPr/>
          <p:nvPr/>
        </p:nvGrpSpPr>
        <p:grpSpPr>
          <a:xfrm>
            <a:off x="1125698" y="1130035"/>
            <a:ext cx="7745609" cy="5641528"/>
            <a:chOff x="1375080" y="1161208"/>
            <a:chExt cx="7745609" cy="56415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74D609-271C-4136-B08C-ADDBB4A5E30B}"/>
                </a:ext>
              </a:extLst>
            </p:cNvPr>
            <p:cNvSpPr/>
            <p:nvPr/>
          </p:nvSpPr>
          <p:spPr>
            <a:xfrm>
              <a:off x="4304679" y="1161208"/>
              <a:ext cx="4816010" cy="56415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Multi-tenant environment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137C1D2-0D8D-442E-9B54-DF79585BB186}"/>
                </a:ext>
              </a:extLst>
            </p:cNvPr>
            <p:cNvGrpSpPr/>
            <p:nvPr/>
          </p:nvGrpSpPr>
          <p:grpSpPr>
            <a:xfrm>
              <a:off x="1375080" y="1546490"/>
              <a:ext cx="7191439" cy="1553413"/>
              <a:chOff x="1375080" y="1546490"/>
              <a:chExt cx="7191439" cy="155341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8FB2FF-D3D9-4994-B783-8ED72C359DE2}"/>
                  </a:ext>
                </a:extLst>
              </p:cNvPr>
              <p:cNvSpPr/>
              <p:nvPr/>
            </p:nvSpPr>
            <p:spPr>
              <a:xfrm>
                <a:off x="4717785" y="1558352"/>
                <a:ext cx="3848734" cy="154155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01 Tenant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1375080" y="1546490"/>
                <a:ext cx="2662664" cy="155125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F3D34E-83D4-4489-8AD2-99B7361CFE94}"/>
                  </a:ext>
                </a:extLst>
              </p:cNvPr>
              <p:cNvSpPr/>
              <p:nvPr/>
            </p:nvSpPr>
            <p:spPr>
              <a:xfrm>
                <a:off x="5009619" y="1924275"/>
                <a:ext cx="1753866" cy="1068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4DE18-1624-42DC-B34F-F5ED481CEDA5}"/>
                  </a:ext>
                </a:extLst>
              </p:cNvPr>
              <p:cNvSpPr/>
              <p:nvPr/>
            </p:nvSpPr>
            <p:spPr>
              <a:xfrm>
                <a:off x="5252474" y="2185175"/>
                <a:ext cx="1193336" cy="2798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Dataset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06BFAE-FB6B-4CA4-A539-7F2E52507B0A}"/>
                  </a:ext>
                </a:extLst>
              </p:cNvPr>
              <p:cNvSpPr/>
              <p:nvPr/>
            </p:nvSpPr>
            <p:spPr>
              <a:xfrm>
                <a:off x="5250566" y="2592465"/>
                <a:ext cx="1193336" cy="2798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Report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CEA97B-54CE-4801-A4AE-01C63AEBC8EC}"/>
                  </a:ext>
                </a:extLst>
              </p:cNvPr>
              <p:cNvSpPr/>
              <p:nvPr/>
            </p:nvSpPr>
            <p:spPr>
              <a:xfrm>
                <a:off x="6920978" y="2178627"/>
                <a:ext cx="1465705" cy="2798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Datasource credentials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FE0C5B0-87FB-4A7D-B15D-BC71F86C3802}"/>
                  </a:ext>
                </a:extLst>
              </p:cNvPr>
              <p:cNvCxnSpPr>
                <a:cxnSpLocks/>
                <a:stCxn id="10" idx="4"/>
                <a:endCxn id="9" idx="1"/>
              </p:cNvCxnSpPr>
              <p:nvPr/>
            </p:nvCxnSpPr>
            <p:spPr>
              <a:xfrm>
                <a:off x="3843919" y="1948486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C7CF19D-CE75-42F6-89A5-07B515F73D68}"/>
                  </a:ext>
                </a:extLst>
              </p:cNvPr>
              <p:cNvCxnSpPr>
                <a:cxnSpLocks/>
                <a:stCxn id="11" idx="1"/>
                <a:endCxn id="32" idx="3"/>
              </p:cNvCxnSpPr>
              <p:nvPr/>
            </p:nvCxnSpPr>
            <p:spPr>
              <a:xfrm flipH="1" flipV="1">
                <a:off x="3003128" y="2616666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11B5571-C26C-4BBF-AFB4-CCE216CE070A}"/>
                  </a:ext>
                </a:extLst>
              </p:cNvPr>
              <p:cNvCxnSpPr>
                <a:cxnSpLocks/>
                <a:stCxn id="12" idx="1"/>
                <a:endCxn id="9" idx="3"/>
              </p:cNvCxnSpPr>
              <p:nvPr/>
            </p:nvCxnSpPr>
            <p:spPr>
              <a:xfrm flipH="1">
                <a:off x="6445810" y="2318529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Flowchart: Magnetic Disk 9">
                <a:extLst>
                  <a:ext uri="{FF2B5EF4-FFF2-40B4-BE49-F238E27FC236}">
                    <a16:creationId xmlns:a16="http://schemas.microsoft.com/office/drawing/2014/main" id="{272D2953-498E-4E97-A573-E0FCE2B1397F}"/>
                  </a:ext>
                </a:extLst>
              </p:cNvPr>
              <p:cNvSpPr/>
              <p:nvPr/>
            </p:nvSpPr>
            <p:spPr>
              <a:xfrm>
                <a:off x="3081874" y="1678062"/>
                <a:ext cx="762045" cy="540847"/>
              </a:xfrm>
              <a:prstGeom prst="flowChartMagneticDisk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06C940A-4D9D-4B89-9852-3B9D2FB0F3F9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2218909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375080" y="3304092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375080" y="5061738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pic>
        <p:nvPicPr>
          <p:cNvPr id="88" name="Graphic 87" descr="Users">
            <a:extLst>
              <a:ext uri="{FF2B5EF4-FFF2-40B4-BE49-F238E27FC236}">
                <a16:creationId xmlns:a16="http://schemas.microsoft.com/office/drawing/2014/main" id="{FDAA4990-088E-47D7-A8AD-38846CFD41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135" y="3539202"/>
            <a:ext cx="342245" cy="342245"/>
          </a:xfrm>
          <a:prstGeom prst="rect">
            <a:avLst/>
          </a:prstGeom>
        </p:spPr>
      </p:pic>
      <p:pic>
        <p:nvPicPr>
          <p:cNvPr id="89" name="Graphic 88" descr="Users">
            <a:extLst>
              <a:ext uri="{FF2B5EF4-FFF2-40B4-BE49-F238E27FC236}">
                <a16:creationId xmlns:a16="http://schemas.microsoft.com/office/drawing/2014/main" id="{0A85637E-2A95-432D-A25F-3063A61D1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503" y="5315081"/>
            <a:ext cx="342245" cy="3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22442"/>
            <a:ext cx="5760518" cy="139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7" y="3023741"/>
            <a:ext cx="6221724" cy="3513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88550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46" y="1288550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72" y="1276462"/>
            <a:ext cx="10583093" cy="5104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15495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22" y="1185011"/>
            <a:ext cx="11336618" cy="4331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AppOwnsDataClient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116847"/>
            <a:ext cx="7647381" cy="353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14023"/>
            <a:ext cx="4980962" cy="16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340" y="4126162"/>
            <a:ext cx="2683377" cy="1945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6" y="1177116"/>
            <a:ext cx="4482241" cy="311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6" y="4615110"/>
            <a:ext cx="9170818" cy="2237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E7321-B2FE-4CD9-8072-C2271C4730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41100"/>
            <a:ext cx="10906009" cy="3150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8C703-2F10-4E87-B618-AD9154F1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User Permissions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DADA2-E9A3-43DC-BFDD-31139BF5ED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70706"/>
            <a:ext cx="5355594" cy="1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0BE65-300C-4209-86AB-0F149DD939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4" y="2947286"/>
            <a:ext cx="5597083" cy="2264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06233-2454-4FB0-8F34-5A020A9DCC7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448566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flexibility to design the authorization scheme any way you'd like</a:t>
            </a:r>
          </a:p>
          <a:p>
            <a:pPr lvl="1"/>
            <a:r>
              <a:rPr lang="en-US" dirty="0"/>
              <a:t>you have responsibility to build authorization scheme from the ground up</a:t>
            </a:r>
          </a:p>
          <a:p>
            <a:pPr lvl="1"/>
            <a:r>
              <a:rPr lang="en-US" dirty="0"/>
              <a:t>you should use custom database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5" y="1100689"/>
            <a:ext cx="7824005" cy="217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5" y="3497262"/>
            <a:ext cx="6142746" cy="331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90" y="3497262"/>
            <a:ext cx="2769384" cy="3319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64082"/>
            <a:ext cx="4415927" cy="178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" y="3267987"/>
            <a:ext cx="6472274" cy="155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" y="5040276"/>
            <a:ext cx="5433815" cy="1641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4" y="1192674"/>
            <a:ext cx="5155812" cy="215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9" y="3597642"/>
            <a:ext cx="5068508" cy="136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4" y="5216729"/>
            <a:ext cx="5391613" cy="1412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with data in the ActivityLog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33698"/>
            <a:ext cx="11297403" cy="313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AppOwsDataUsageReporting.pbix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18184"/>
            <a:ext cx="10536970" cy="3846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263605"/>
            <a:ext cx="10611884" cy="446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79962"/>
            <a:ext cx="11230158" cy="419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09256"/>
            <a:ext cx="11239464" cy="3067506"/>
          </a:xfrm>
        </p:spPr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64FFE-6C4F-48AB-A734-27FBB1EB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68043-1EA4-4E52-A344-2FF1C4A84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Available in a public GitHub repository</a:t>
            </a:r>
          </a:p>
          <a:p>
            <a:pPr lvl="1"/>
            <a:r>
              <a:rPr lang="en-US" sz="2040" dirty="0">
                <a:hlinkClick r:id="rId2"/>
              </a:rPr>
              <a:t>https://github.com/PowerBiDevCamp/App-Owns-Data-Starter-Kit</a:t>
            </a:r>
            <a:endParaRPr lang="en-US" sz="2040" dirty="0"/>
          </a:p>
          <a:p>
            <a:pPr lvl="1"/>
            <a:endParaRPr lang="en-US" sz="2040" dirty="0"/>
          </a:p>
          <a:p>
            <a:endParaRPr lang="en-US" sz="2448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F4DAC-3DF2-4ADD-838D-8402976AB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75" y="2485495"/>
            <a:ext cx="8513880" cy="40518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015114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solution in Visual Studio 2019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4800"/>
            <a:ext cx="11061003" cy="47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and starter code for the following tasks</a:t>
            </a:r>
          </a:p>
          <a:p>
            <a:pPr lvl="1"/>
            <a:r>
              <a:rPr lang="en-US" dirty="0"/>
              <a:t>Onboarding new customer tenants</a:t>
            </a:r>
          </a:p>
          <a:p>
            <a:pPr lvl="1"/>
            <a:r>
              <a:rPr lang="en-US" dirty="0"/>
              <a:t>Managing user permissions</a:t>
            </a:r>
          </a:p>
          <a:p>
            <a:pPr lvl="1"/>
            <a:r>
              <a:rPr lang="en-US" dirty="0"/>
              <a:t>Implementing the customer-facing client as a Single Page Application (SPA)</a:t>
            </a:r>
          </a:p>
          <a:p>
            <a:pPr lvl="1"/>
            <a:r>
              <a:rPr lang="en-US" dirty="0"/>
              <a:t>Creating a custom telemetry layer to log user activity </a:t>
            </a:r>
          </a:p>
          <a:p>
            <a:pPr lvl="1"/>
            <a:r>
              <a:rPr lang="en-US" dirty="0"/>
              <a:t>Monitoring user actions such as viewing, editing, and creating reports</a:t>
            </a:r>
          </a:p>
          <a:p>
            <a:pPr lvl="1"/>
            <a:r>
              <a:rPr lang="en-US" dirty="0"/>
              <a:t>Monitoring the performance of report loading and report rendering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ef38329b-e139-4eb4-9d7a-1b84c79a6610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3465</TotalTime>
  <Words>1070</Words>
  <Application>Microsoft Office PowerPoint</Application>
  <PresentationFormat>Custom</PresentationFormat>
  <Paragraphs>227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Dynamics 365</vt:lpstr>
      <vt:lpstr>Office Theme</vt:lpstr>
      <vt:lpstr>PowerPoint Presentation</vt:lpstr>
      <vt:lpstr>Welcome to Power BI Dev Camp</vt:lpstr>
      <vt:lpstr>Agenda</vt:lpstr>
      <vt:lpstr>Customer Tenants in App-Owns-Data Embedding</vt:lpstr>
      <vt:lpstr>Designing a Multi-tenant Environment</vt:lpstr>
      <vt:lpstr>App-Owns-Data Embedding &amp; Authorization</vt:lpstr>
      <vt:lpstr>App-Owns-Data Starter Kit</vt:lpstr>
      <vt:lpstr>Opening the solution in Visual Studio 2019</vt:lpstr>
      <vt:lpstr>App-Owns-Data Starter Kit - Value Proposition</vt:lpstr>
      <vt:lpstr>Solution Architecture</vt:lpstr>
      <vt:lpstr>AppOwnsDataAdmin</vt:lpstr>
      <vt:lpstr>Customer Tenant Provisioning</vt:lpstr>
      <vt:lpstr>Creating Customer Tenants</vt:lpstr>
      <vt:lpstr>Managing User Permissions</vt:lpstr>
      <vt:lpstr>AppOwnsDataClient</vt:lpstr>
      <vt:lpstr>Report Authoring</vt:lpstr>
      <vt:lpstr>Responsive Design</vt:lpstr>
      <vt:lpstr>AppOwnsDataWebApi</vt:lpstr>
      <vt:lpstr>Using a single service principal</vt:lpstr>
      <vt:lpstr>User Login</vt:lpstr>
      <vt:lpstr>Embedding Data View Model</vt:lpstr>
      <vt:lpstr>Unassigned Users</vt:lpstr>
      <vt:lpstr>Adding a custom telemetry layer</vt:lpstr>
      <vt:lpstr>Monitoring User Activity</vt:lpstr>
      <vt:lpstr>Monitoring Report Performance</vt:lpstr>
      <vt:lpstr>AppOwnsDataShared class library</vt:lpstr>
      <vt:lpstr>Agenda</vt:lpstr>
      <vt:lpstr>Setting up your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AppOwnsDataDB</vt:lpstr>
      <vt:lpstr>Package Manager Console</vt:lpstr>
      <vt:lpstr>Getting Ready to create the database</vt:lpstr>
      <vt:lpstr>Create the AppOwnsDataDB database</vt:lpstr>
      <vt:lpstr>Agenda</vt:lpstr>
      <vt:lpstr>Create New Customer Tenants</vt:lpstr>
      <vt:lpstr>Tenant Details</vt:lpstr>
      <vt:lpstr>Understanding SalesReportTemplate.pbix</vt:lpstr>
      <vt:lpstr>Report Design</vt:lpstr>
      <vt:lpstr>Embedding Reports in AppOwnsDataAdmin</vt:lpstr>
      <vt:lpstr>What’s been created in Power BI?</vt:lpstr>
      <vt:lpstr>Agenda</vt:lpstr>
      <vt:lpstr>Update appsettings.json in AppOwnsDataWebApi</vt:lpstr>
      <vt:lpstr>Configure and build AppOwnsDataClient</vt:lpstr>
      <vt:lpstr>Node.js integration</vt:lpstr>
      <vt:lpstr>Building AppOwnsDataClient</vt:lpstr>
      <vt:lpstr>Test AppOwnsDataClient in Visual Studio</vt:lpstr>
      <vt:lpstr>Side by Side</vt:lpstr>
      <vt:lpstr>Assign User Permissions</vt:lpstr>
      <vt:lpstr>User Experience</vt:lpstr>
      <vt:lpstr>Edit reports using AppOwnsDataClient </vt:lpstr>
      <vt:lpstr>Create new content using AppOwnsDataClient</vt:lpstr>
      <vt:lpstr>Agenda</vt:lpstr>
      <vt:lpstr>Monitor user activity with data in the ActivityLog table</vt:lpstr>
      <vt:lpstr>AppOwsDataUsageReporting.pbix</vt:lpstr>
      <vt:lpstr>Capturing Report Performance Data</vt:lpstr>
      <vt:lpstr>Monitor Report Performance</vt:lpstr>
      <vt:lpstr>Next Steps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105</cp:revision>
  <cp:lastPrinted>2019-05-02T20:11:39Z</cp:lastPrinted>
  <dcterms:created xsi:type="dcterms:W3CDTF">2018-09-21T01:16:59Z</dcterms:created>
  <dcterms:modified xsi:type="dcterms:W3CDTF">2021-04-27T13:44:18Z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